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9" r:id="rId3"/>
    <p:sldId id="270" r:id="rId4"/>
    <p:sldId id="271" r:id="rId5"/>
    <p:sldId id="257" r:id="rId6"/>
    <p:sldId id="268" r:id="rId7"/>
    <p:sldId id="258" r:id="rId8"/>
    <p:sldId id="259" r:id="rId9"/>
    <p:sldId id="260" r:id="rId10"/>
    <p:sldId id="267" r:id="rId11"/>
    <p:sldId id="261" r:id="rId12"/>
    <p:sldId id="262" r:id="rId13"/>
    <p:sldId id="272" r:id="rId14"/>
    <p:sldId id="273" r:id="rId15"/>
    <p:sldId id="264" r:id="rId16"/>
    <p:sldId id="263" r:id="rId17"/>
    <p:sldId id="265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54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1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42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33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4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10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42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9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1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8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6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8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10EAC-99B1-44BE-91C3-43185D62D30A}" type="datetimeFigureOut">
              <a:rPr lang="ru-RU" smtClean="0"/>
              <a:pPr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0696F-A4F1-48F1-9731-8F31F7AC7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9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296143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</a:rPr>
              <a:t>Карта результативности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568952" cy="5256584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buAutoNum type="arabicPeriod"/>
            </a:pP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Личные данные (1.1 – 1.12)</a:t>
            </a:r>
          </a:p>
          <a:p>
            <a:pPr marL="514350" lvl="0" indent="-514350" algn="l">
              <a:buFont typeface="Arial" pitchFamily="34" charset="0"/>
              <a:buAutoNum type="arabicPeriod"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 о профессиональном  рейтинге и достижениях  за последние 5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 (2.1 – 2.8)</a:t>
            </a:r>
          </a:p>
          <a:p>
            <a:pPr marL="514350" lvl="0" indent="-514350" algn="l">
              <a:buFont typeface="Arial" pitchFamily="34" charset="0"/>
              <a:buAutoNum type="arabicPeriod"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учебно-воспитательной работы за последние  3-5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 (3.1 – 3.12)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 использования современных  информационных технологий, мультимедийных средств в  профессиональной  деятельности, образовательной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практике (3.23)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Font typeface="Arial" pitchFamily="34" charset="0"/>
              <a:buAutoNum type="arabicPeriod"/>
            </a:pP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eriod"/>
            </a:pP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9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4728140"/>
              </p:ext>
            </p:extLst>
          </p:nvPr>
        </p:nvGraphicFramePr>
        <p:xfrm>
          <a:off x="457200" y="214291"/>
          <a:ext cx="8229600" cy="6500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04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8160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 smtClean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50">
                          <a:latin typeface="Times New Roman"/>
                          <a:ea typeface="Calibri"/>
                          <a:cs typeface="Times New Roman"/>
                        </a:rPr>
                        <a:t>Тема выступления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50">
                          <a:latin typeface="Times New Roman"/>
                          <a:ea typeface="Calibri"/>
                          <a:cs typeface="Times New Roman"/>
                        </a:rPr>
                        <a:t>Уровень 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50">
                          <a:latin typeface="Times New Roman"/>
                          <a:ea typeface="Calibri"/>
                          <a:cs typeface="Times New Roman"/>
                        </a:rPr>
                        <a:t>Тема семинара, кем и для кого организован, место проведения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25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2698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Современные подходы к изучению иностранных языков.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Республиканский семинар с международным участием для учителей и преподавателей французского языка по теме «Современный французский язык и инновационная методика его преподавания» на базе Института филологии и межкультурной коммуникации К(П)ФУ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2015г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2.4.3.  Выступления на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конференциях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526436"/>
              </p:ext>
            </p:extLst>
          </p:nvPr>
        </p:nvGraphicFramePr>
        <p:xfrm>
          <a:off x="179512" y="620688"/>
          <a:ext cx="8856984" cy="6048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8536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выступления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конференции, кем организована, для каких категорий работников образования проведена, место проведения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0136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вопросу о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медиаобразовании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старшеклассников в обучении французскому языку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научно-практическая конференция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преподавателей иностранного языка «Актуальные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 романских языков и современные методики их преподавания», Институт филологии и межкультурной коммуникации К(П)ФУ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23-24 октября 2014г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56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2.4.4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Методические публикации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099787"/>
              </p:ext>
            </p:extLst>
          </p:nvPr>
        </p:nvGraphicFramePr>
        <p:xfrm>
          <a:off x="107504" y="980728"/>
          <a:ext cx="8928992" cy="50933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0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6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2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72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 (название), вид публикации,  количество страниц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Где напечатана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 издания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13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Коррективная технология обучения на примере формирования орфографических навыков (постановка </a:t>
                      </a:r>
                      <a:r>
                        <a:rPr lang="fr-FR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accent aigu)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Статья,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страниц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материалов международного научного семинара «Современный французский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инновационные технологии его преподавания»,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издательство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ФГАОУ ВО «Казанский (Приволжский) федеральный университет», г.Казань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5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2.4.	Результаты участия в конкурсах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098578"/>
              </p:ext>
            </p:extLst>
          </p:nvPr>
        </p:nvGraphicFramePr>
        <p:xfrm>
          <a:off x="323528" y="1844824"/>
          <a:ext cx="8568951" cy="4104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5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4456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Всероссийский конкурс педагогических идей «Новация»: учебное пособие по французскому языку для работы с одаренными детьми «Pour réussir»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232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2.6. Участие в грантах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106484"/>
              </p:ext>
            </p:extLst>
          </p:nvPr>
        </p:nvGraphicFramePr>
        <p:xfrm>
          <a:off x="467544" y="1412776"/>
          <a:ext cx="8424937" cy="4104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2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9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4456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«Учитель - эксперт», учрежден МОиН РТ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616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2.7. Другое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руководство педагогической практикой студентов К(П)ФУ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программ, тестов, методических пособий, сценариев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форумах, всероссийских педсоветах, акциях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педагогических сообществах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2.8</a:t>
            </a:r>
            <a:r>
              <a:rPr lang="ru-RU" sz="27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Результаты профессиональной деятельности, в том числе экспериментальной и инновационной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853330"/>
              </p:ext>
            </p:extLst>
          </p:nvPr>
        </p:nvGraphicFramePr>
        <p:xfrm>
          <a:off x="179512" y="1027559"/>
          <a:ext cx="8784976" cy="5687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9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0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152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Вид, тема (название или описание) мероприятия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328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Осуществляю инновационную деятельность по теме «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Системно-деятельностный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подход: творческие задания на уроках иностранного (французского) языка» в республиканской инновационной площадке (РИП)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Актуальные проблемы реализации ФГОС общего образования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работы в рамках РИП:</a:t>
                      </a: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buFontTx/>
                        <a:buChar char="-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опубликовала статью …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Tx/>
                        <a:buChar char="-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провела мастер-класс …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Tx/>
                        <a:buChar char="-"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выступила на конференции …</a:t>
                      </a:r>
                      <a:endParaRPr lang="ru-RU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Республиканская инновационная площадка 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ФГАО ВПО «Казанский (Приволжский) федеральный университет» 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психологии и образования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8469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Экспериментальная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работа ???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1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3.12. Другие результаты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Поступление в вузы по профилю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ОГЭ, ЕГЭ более 80 и 90 баллов (высокие)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международного экзамена (иностранный язык)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57166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Подпись аттестуемого работника          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Сергеева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(Сергеева С.М.)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Заверяю достоверность сведений в карте результативности профессиональной деятельности учителя французского языка Сергеевой С.М.  и подлинность документов,  представленных    мне аттестуемым работником в подтверждение своих достижений и результатов.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Продолжать инновационную работу в рамках РИП, представить результаты инновационной работы на заседании методического объединения учителей иностранного языка гимназии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Заключение: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квалификации учителя французского языка Сергеевой Светланы Михайловны соответствует требованиям, предъявляемым к высшей квалификационной категории.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Директор МБОУ «Гимназия № 9»              		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Кузнецова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(Кузнецова М.Б.)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Заведующая учебно-методическим сектором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информационно-методического отдела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Кировскому и Московскому районам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Управления образования исполнительного комитета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образования г.Казани 		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Яранова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           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Яранова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Л.М.)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02.11.2016г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пункт 1.4 «Должность, по которой аттестуется работник»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указываются должность и необходимые дополнительные сведения о преподаваемом предмете, специальности или профиле дополнительного образования,  </a:t>
            </a:r>
            <a:r>
              <a:rPr lang="ru-RU" dirty="0" smtClean="0">
                <a:solidFill>
                  <a:srgbClr val="002060"/>
                </a:solidFill>
              </a:rPr>
              <a:t>например,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«Учитель технологии»,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«Преподаватель-организатор основ безопасности жизнедеятельности»,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«Преподаватель игры на фортепиано»,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«Методист по дошкольному образованию»,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«Тренер-преподаватель по дзюдо».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пункт 1.5 «Место работы»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435280" cy="542928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указывается </a:t>
            </a:r>
            <a:r>
              <a:rPr lang="ru-RU" b="1" dirty="0" smtClean="0">
                <a:solidFill>
                  <a:srgbClr val="FF0000"/>
                </a:solidFill>
              </a:rPr>
              <a:t>полное</a:t>
            </a:r>
            <a:r>
              <a:rPr lang="ru-RU" dirty="0" smtClean="0">
                <a:solidFill>
                  <a:srgbClr val="FF0000"/>
                </a:solidFill>
              </a:rPr>
              <a:t> наименование образовательной организации в соответствии с Уставом учреждения, </a:t>
            </a:r>
            <a:r>
              <a:rPr lang="ru-RU" dirty="0" smtClean="0"/>
              <a:t>например,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«Муниципальное бюджетное общеобразовательное учреждение «Гимназия № 9», </a:t>
            </a:r>
            <a:r>
              <a:rPr lang="ru-RU" u="sng" dirty="0" smtClean="0">
                <a:solidFill>
                  <a:srgbClr val="0070C0"/>
                </a:solidFill>
              </a:rPr>
              <a:t>с 1998г</a:t>
            </a:r>
          </a:p>
          <a:p>
            <a:endParaRPr lang="ru-RU" i="1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«Государственное специальное (коррекционное) образовательное учреждение для обучающихся, воспитанников с ограниченными возможностями здоровья «Специальная (коррекционная)  общеобразовательная школа </a:t>
            </a:r>
            <a:r>
              <a:rPr lang="en-US" dirty="0" smtClean="0">
                <a:solidFill>
                  <a:srgbClr val="0070C0"/>
                </a:solidFill>
              </a:rPr>
              <a:t>VIII</a:t>
            </a:r>
            <a:r>
              <a:rPr lang="ru-RU" dirty="0" smtClean="0">
                <a:solidFill>
                  <a:srgbClr val="0070C0"/>
                </a:solidFill>
              </a:rPr>
              <a:t> вида № 2», </a:t>
            </a:r>
            <a:r>
              <a:rPr lang="ru-RU" u="sng" dirty="0" smtClean="0">
                <a:solidFill>
                  <a:srgbClr val="0070C0"/>
                </a:solidFill>
              </a:rPr>
              <a:t>с 2004г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Сокращения и аббревиатуры в наименованиях учреждений не допускаются.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пункт 1.6 «Населенный пункт (район, город)»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указываются наименования населенного пункта и муниципального района, </a:t>
            </a:r>
            <a:r>
              <a:rPr lang="ru-RU" dirty="0" smtClean="0"/>
              <a:t>например,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Советский район муниципального образования «г. Казань».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04120"/>
              </p:ext>
            </p:extLst>
          </p:nvPr>
        </p:nvGraphicFramePr>
        <p:xfrm>
          <a:off x="179512" y="260648"/>
          <a:ext cx="8784977" cy="6408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6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871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</a:rPr>
                        <a:t>1.11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категория (имеющаяся), дата присвоения и окончания срока действия квалификационной категории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 квалификационная категория, дата присвоения – </a:t>
                      </a:r>
                      <a:endParaRPr lang="ru-RU" sz="3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декабря 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2012г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приказ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МОиН</a:t>
                      </a:r>
                      <a:r>
                        <a:rPr lang="ru-RU" sz="32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 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11 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декабря 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2012г 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6440/12, 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действия – </a:t>
                      </a:r>
                      <a:endParaRPr lang="ru-RU" sz="3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11 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декабря 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</a:t>
                      </a:r>
                      <a:r>
                        <a:rPr lang="ru-RU" sz="3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88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2.1. Руководство  методическим объединением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964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055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Название (предмет)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Сроки руководства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8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22899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Руководство проблемными группами, временными творческими коллективами (или участие  в проблемных группах, временных творческих коллективах)</a:t>
            </a:r>
            <a:b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044984"/>
              </p:ext>
            </p:extLst>
          </p:nvPr>
        </p:nvGraphicFramePr>
        <p:xfrm>
          <a:off x="179512" y="1412774"/>
          <a:ext cx="8784976" cy="5302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998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(предмет), цели создания проблемной группы, творческого коллектива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руководства (участия)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98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работе группы «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Одаренный ребенок», для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подготовки и проведения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этапа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олимпиады по биологии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Август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2013г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331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проблемной группы по теме «Моделирование содержания учебно-воспитательного процесса с целью формирования поликультурной личности»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2014г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179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Рабочая группа по обсуждению Концепции модернизации содержания и технологии преподавания предметов «Иностранный язык», «Второй иностранный язык» (приказ </a:t>
                      </a:r>
                      <a:r>
                        <a:rPr lang="ru-RU" sz="1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МОиН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РТ № под-804/17 от 10.05.2017г)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Май-июнь 2017г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6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Участие в экспертных комиссиях, экспертных советах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4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5786525"/>
              </p:ext>
            </p:extLst>
          </p:nvPr>
        </p:nvGraphicFramePr>
        <p:xfrm>
          <a:off x="251520" y="1412776"/>
          <a:ext cx="8640960" cy="51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199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 и функции комиссии, наименование  учреждения, при которой создана комиссия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участия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859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муниципальной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комиссии по  проверке олимпиадных работ по биологии и экологии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2007 года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настоящее время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19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комиссии по составлению республиканских диагностических контрольных работ по биологии.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99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Эксперт предметной комиссии единого государственного экзамена в Республике Татарстан по французскому языку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 – 2016гг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9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2.4.1.Проведенные 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открытые уроки, занятия, мероприятия</a:t>
            </a:r>
            <a:b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086903"/>
              </p:ext>
            </p:extLst>
          </p:nvPr>
        </p:nvGraphicFramePr>
        <p:xfrm>
          <a:off x="107504" y="1196752"/>
          <a:ext cx="8968458" cy="521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3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Тема, класс (группа, курс)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Вид, тематика, место проведения методического мероприятия, в рамках которого проводилось открытый урок, занятие, мероприятие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5637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5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«Живые царства. Бактерии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.»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 класс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новых знаний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республиканском 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семинаре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слушателей курсов повышения квалификации ГАОУ ДПО «ИРО РТ» по теме: «Психологическое сопровождение процесса реализации ФГОС общего образования» на базе МБОУ «Гимназия №9» Московского района г. Казани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98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955</Words>
  <Application>Microsoft Office PowerPoint</Application>
  <PresentationFormat>Экран (4:3)</PresentationFormat>
  <Paragraphs>178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Карта результативности</vt:lpstr>
      <vt:lpstr>пункт 1.4 «Должность, по которой аттестуется работник»</vt:lpstr>
      <vt:lpstr>пункт 1.5 «Место работы»</vt:lpstr>
      <vt:lpstr>пункт 1.6 «Населенный пункт (район, город)»</vt:lpstr>
      <vt:lpstr>Презентация PowerPoint</vt:lpstr>
      <vt:lpstr> 2.1. Руководство  методическим объединением </vt:lpstr>
      <vt:lpstr> 2.2. Руководство проблемными группами, временными творческими коллективами (или участие  в проблемных группах, временных творческих коллективах) </vt:lpstr>
      <vt:lpstr> 2.3. Участие в экспертных комиссиях, экспертных советах </vt:lpstr>
      <vt:lpstr> 2.4.1.Проведенные открытые уроки, занятия, мероприятия </vt:lpstr>
      <vt:lpstr>Презентация PowerPoint</vt:lpstr>
      <vt:lpstr>Презентация PowerPoint</vt:lpstr>
      <vt:lpstr> 2.4.4. Методические публикации </vt:lpstr>
      <vt:lpstr>2.4. Результаты участия в конкурсах </vt:lpstr>
      <vt:lpstr>2.6. Участие в грантах </vt:lpstr>
      <vt:lpstr>2.7. Другое</vt:lpstr>
      <vt:lpstr> 2.8. Результаты профессиональной деятельности, в том числе экспериментальной и инновационной  </vt:lpstr>
      <vt:lpstr>3.12. Другие результаты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Карта результативности</dc:title>
  <dc:creator>Scool</dc:creator>
  <cp:lastModifiedBy>PC home</cp:lastModifiedBy>
  <cp:revision>37</cp:revision>
  <dcterms:created xsi:type="dcterms:W3CDTF">2016-11-07T17:23:55Z</dcterms:created>
  <dcterms:modified xsi:type="dcterms:W3CDTF">2021-10-01T08:34:19Z</dcterms:modified>
</cp:coreProperties>
</file>